
<file path=[Content_Types].xml><?xml version="1.0" encoding="utf-8"?>
<Types xmlns="http://schemas.openxmlformats.org/package/2006/content-types">
  <Default Extension="bin" ContentType="application/vnd.ms-office.activeX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ctiveX/activeX1.xml" ContentType="application/vnd.ms-office.activeX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0" r:id="rId2"/>
    <p:sldId id="256" r:id="rId3"/>
    <p:sldId id="259" r:id="rId4"/>
    <p:sldId id="266" r:id="rId5"/>
    <p:sldId id="268" r:id="rId6"/>
    <p:sldId id="267" r:id="rId7"/>
    <p:sldId id="264" r:id="rId8"/>
    <p:sldId id="270" r:id="rId9"/>
    <p:sldId id="265" r:id="rId10"/>
    <p:sldId id="269" r:id="rId11"/>
    <p:sldId id="276" r:id="rId12"/>
    <p:sldId id="257" r:id="rId13"/>
    <p:sldId id="262" r:id="rId14"/>
    <p:sldId id="273" r:id="rId15"/>
    <p:sldId id="271" r:id="rId16"/>
    <p:sldId id="275" r:id="rId17"/>
    <p:sldId id="272" r:id="rId18"/>
    <p:sldId id="263" r:id="rId19"/>
  </p:sldIdLst>
  <p:sldSz cx="12192000" cy="6858000"/>
  <p:notesSz cx="6858000" cy="9144000"/>
  <p:custShowLst>
    <p:custShow name="5 phút" id="0">
      <p:sldLst>
        <p:sld r:id="rId2"/>
        <p:sld r:id="rId3"/>
      </p:sldLst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E5064C0-ADE8-4E60-85D5-A45D1B05C604}">
          <p14:sldIdLst>
            <p14:sldId id="260"/>
            <p14:sldId id="256"/>
            <p14:sldId id="259"/>
          </p14:sldIdLst>
        </p14:section>
        <p14:section name="SRS" id="{F64A81E0-5374-4AC0-870D-AC04E054CFB8}">
          <p14:sldIdLst>
            <p14:sldId id="266"/>
            <p14:sldId id="268"/>
            <p14:sldId id="267"/>
            <p14:sldId id="264"/>
            <p14:sldId id="270"/>
            <p14:sldId id="265"/>
            <p14:sldId id="269"/>
          </p14:sldIdLst>
        </p14:section>
        <p14:section name="RemNote" id="{1A9DEEBC-61A2-44D4-B6B2-78404C2EA575}">
          <p14:sldIdLst>
            <p14:sldId id="276"/>
            <p14:sldId id="257"/>
            <p14:sldId id="262"/>
            <p14:sldId id="273"/>
            <p14:sldId id="271"/>
            <p14:sldId id="275"/>
            <p14:sldId id="272"/>
          </p14:sldIdLst>
        </p14:section>
        <p14:section name="End" id="{AA7415C8-01FD-45BA-8F8D-1699D9D44E0C}">
          <p14:sldIdLst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F1FD"/>
    <a:srgbClr val="F6F6FA"/>
    <a:srgbClr val="97D2FF"/>
    <a:srgbClr val="3B7CC8"/>
    <a:srgbClr val="ED7D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076A51-F27B-492D-B9E1-D0706B05841B}" v="765" dt="2021-08-28T03:49:58.7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690" autoAdjust="0"/>
  </p:normalViewPr>
  <p:slideViewPr>
    <p:cSldViewPr snapToGrid="0">
      <p:cViewPr varScale="1">
        <p:scale>
          <a:sx n="62" d="100"/>
          <a:sy n="62" d="100"/>
        </p:scale>
        <p:origin x="76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activeX/_rels/activeX1.xml.rels><?xml version="1.0" encoding="UTF-8" standalone="yes"?>
<Relationships xmlns="http://schemas.openxmlformats.org/package/2006/relationships"><Relationship Id="rId1" Type="http://schemas.microsoft.com/office/2006/relationships/activeXControlBinary" Target="activeX1.bin"/></Relationships>
</file>

<file path=ppt/activeX/activeX1.xml><?xml version="1.0" encoding="utf-8"?>
<ax:ocx xmlns:ax="http://schemas.microsoft.com/office/2006/activeX" xmlns:r="http://schemas.openxmlformats.org/officeDocument/2006/relationships" ax:classid="{8BD21D10-EC42-11CE-9E0D-00AA006002F3}" ax:persistence="persistStorage" r:id="rId1"/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ios Starqua" userId="8cf9fb8f937025db" providerId="LiveId" clId="{6AD617CA-3FC4-4AD8-A010-92F07D678DE7}"/>
    <pc:docChg chg="modSld">
      <pc:chgData name="Keios Starqua" userId="8cf9fb8f937025db" providerId="LiveId" clId="{6AD617CA-3FC4-4AD8-A010-92F07D678DE7}" dt="2021-08-28T04:02:15.215" v="2"/>
      <pc:docMkLst>
        <pc:docMk/>
      </pc:docMkLst>
      <pc:sldChg chg="addSp modSp">
        <pc:chgData name="Keios Starqua" userId="8cf9fb8f937025db" providerId="LiveId" clId="{6AD617CA-3FC4-4AD8-A010-92F07D678DE7}" dt="2021-08-28T04:02:15.215" v="2"/>
        <pc:sldMkLst>
          <pc:docMk/>
          <pc:sldMk cId="3550256320" sldId="276"/>
        </pc:sldMkLst>
        <pc:graphicFrameChg chg="add mod">
          <ac:chgData name="Keios Starqua" userId="8cf9fb8f937025db" providerId="LiveId" clId="{6AD617CA-3FC4-4AD8-A010-92F07D678DE7}" dt="2021-08-28T04:02:15.215" v="2"/>
          <ac:graphicFrameMkLst>
            <pc:docMk/>
            <pc:sldMk cId="3550256320" sldId="276"/>
            <ac:graphicFrameMk id="5" creationId="{974C17C2-9A64-4CDF-B342-D9161DC7F228}"/>
          </ac:graphicFrameMkLst>
        </pc:graphicFrameChg>
      </pc:sldChg>
    </pc:docChg>
  </pc:docChgLst>
</pc:chgInfo>
</file>

<file path=ppt/media/image1.png>
</file>

<file path=ppt/media/image10.wmf>
</file>

<file path=ppt/media/image11.png>
</file>

<file path=ppt/media/image12.png>
</file>

<file path=ppt/media/image13.gif>
</file>

<file path=ppt/media/image14.gif>
</file>

<file path=ppt/media/image15.gif>
</file>

<file path=ppt/media/image2.gif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2857D9-7F98-4B7A-8B53-C8D57D26E5D4}" type="datetimeFigureOut">
              <a:rPr lang="en-US" smtClean="0"/>
              <a:t>8/28/2021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B5C739-D645-45ED-9AFA-ACCCA78A4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5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Hệ thống Leither: 5 giai đoạn chính và những khoảng tùy ý  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B5C739-D645-45ED-9AFA-ACCCA78A445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459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6B003-3975-405E-BB84-D0068C7023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3AE7B3-3E2A-4F6D-B29B-F284B9381E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F6F64-282D-41F2-B511-52321573D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1F4-4524-4FA5-8867-0B2D56CA51A8}" type="datetimeFigureOut">
              <a:rPr lang="en-US" smtClean="0"/>
              <a:t>8/28/2021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2E058D-0419-46CF-8BFF-38B3EBF1E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789FD-D742-4ECA-8D12-D93914747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A5ED2-FD7F-42B9-A69F-7328915FA4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383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FCD94-48CA-41F9-B0FD-2F89CB67D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5B226B-A3AD-41B3-B438-4D064AEAAD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F0DA21-FE1E-49A9-BD12-641349373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1F4-4524-4FA5-8867-0B2D56CA51A8}" type="datetimeFigureOut">
              <a:rPr lang="en-US" smtClean="0"/>
              <a:t>8/28/2021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618F2-F837-471A-87B7-E6F5DAA2C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18215-0E3F-4773-8AFB-961069ABC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A5ED2-FD7F-42B9-A69F-7328915FA4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603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14925E-CE34-4F98-9FFE-2413B40D07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1F1298-8B28-4D2A-AED4-28C3C6956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76D2D-A703-449A-B429-34EDFBCCA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1F4-4524-4FA5-8867-0B2D56CA51A8}" type="datetimeFigureOut">
              <a:rPr lang="en-US" smtClean="0"/>
              <a:t>8/28/2021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0C50F-2252-46CB-84C4-A0F895244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DB2AF-74DB-4EC5-A7BD-980A39152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A5ED2-FD7F-42B9-A69F-7328915FA4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863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52484-E5F0-4E6E-B3FE-91603A688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1E495-BDB9-4687-9BE9-D8C9BA15D2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5F0F1-B9CD-4ECE-B784-3FD6AE359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1F4-4524-4FA5-8867-0B2D56CA51A8}" type="datetimeFigureOut">
              <a:rPr lang="en-US" smtClean="0"/>
              <a:t>8/28/2021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B83EE-AA07-4B33-B61D-D60B5A8AA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AE9FF1-FA9F-4C91-BB5E-B6EA1043F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A5ED2-FD7F-42B9-A69F-7328915FA4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616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3CFCA-70C7-47A0-A3F4-A4D3DF5F7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7EB4E2-129D-43F8-AE81-4681C5A93A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7ADD9-1EC3-4408-A6FD-949E79CB3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1F4-4524-4FA5-8867-0B2D56CA51A8}" type="datetimeFigureOut">
              <a:rPr lang="en-US" smtClean="0"/>
              <a:t>8/28/2021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E2D808-D40A-4E94-A8A0-5DF69EC7E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9C35F3-6AFB-40FA-B2A9-919960611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A5ED2-FD7F-42B9-A69F-7328915FA4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311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901F3-B9C7-472C-A5D8-D45C62403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27718-890B-4009-BCED-475BA9AB49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2F18BD-BFC0-4532-85B1-3845F55448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1AC981-363A-49BB-8146-590CD8CE3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1F4-4524-4FA5-8867-0B2D56CA51A8}" type="datetimeFigureOut">
              <a:rPr lang="en-US" smtClean="0"/>
              <a:t>8/28/2021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DA45B-AA6D-4B1C-BCE1-A6EF90A46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911C60-9FD5-4F51-B3F9-AD1BCCBA3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A5ED2-FD7F-42B9-A69F-7328915FA4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273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071F1-EEE4-4F9E-A692-37C38B64F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7AFAC4-AA13-493F-B684-430D1FA67A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FC5AF4-1AD8-44A6-838C-4B016357AD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CC969F-16B5-418D-B902-4A4B758957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6152DF-2A59-46D6-AE9D-3BD7A4C364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C3CFB-FBC3-49C2-AA93-419989D80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1F4-4524-4FA5-8867-0B2D56CA51A8}" type="datetimeFigureOut">
              <a:rPr lang="en-US" smtClean="0"/>
              <a:t>8/28/2021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233CD0-1E36-4A97-8258-D5ADFACF2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5FF6A9-A196-428C-BE6A-A4DD777CE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A5ED2-FD7F-42B9-A69F-7328915FA4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640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EC437-8EB2-4AC4-8186-485EC4BBE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F68CAB-65D8-44FE-9903-C800C0942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1F4-4524-4FA5-8867-0B2D56CA51A8}" type="datetimeFigureOut">
              <a:rPr lang="en-US" smtClean="0"/>
              <a:t>8/28/2021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6B53C-8EAC-417B-9ACA-123BEB574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BAD3C7-8CBB-41C2-A052-E0746983F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A5ED2-FD7F-42B9-A69F-7328915FA4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238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8626D6-99F1-4090-9CEA-8ECBD8A59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1F4-4524-4FA5-8867-0B2D56CA51A8}" type="datetimeFigureOut">
              <a:rPr lang="en-US" smtClean="0"/>
              <a:t>8/28/2021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DFCBFF-D6BC-4F26-8EBC-38B6ED790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83D20C-F99D-4A5D-8B6B-AD35C31BE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A5ED2-FD7F-42B9-A69F-7328915FA4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03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58836-387D-47AE-A917-5541FF2B0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F02A2-FE95-4B8E-A56D-C1EC3C779C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FA13BC-CFED-4C8F-A3B7-A784A42414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7D0D70-2635-40A6-AFF5-F4272F721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1F4-4524-4FA5-8867-0B2D56CA51A8}" type="datetimeFigureOut">
              <a:rPr lang="en-US" smtClean="0"/>
              <a:t>8/28/2021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A8D41C-5CA5-4DEF-9147-64E361065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C7FBCF-1D2A-43C6-9144-C4CF98F6C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A5ED2-FD7F-42B9-A69F-7328915FA4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400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BAA71-A538-4A95-A05B-C2A40B25C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045AF1-C0BB-47EA-8599-74289AB857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C56F51-00C9-4530-8220-794AD9A4FA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69C12-DC37-4E09-AA21-7F1F9EB98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1F4-4524-4FA5-8867-0B2D56CA51A8}" type="datetimeFigureOut">
              <a:rPr lang="en-US" smtClean="0"/>
              <a:t>8/28/2021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13D3DF-1377-4607-911A-F32E48D99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8538DB-8DD9-415F-B8CF-CD0222BBF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A5ED2-FD7F-42B9-A69F-7328915FA4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198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7C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D29512-7DFF-40BF-B4F5-70DAD6794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AC11E5-412C-4913-91F0-BA9EC58003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FFA857-1DBE-41AE-8103-E0C48046DA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8BC1F4-4524-4FA5-8867-0B2D56CA51A8}" type="datetimeFigureOut">
              <a:rPr lang="en-US" smtClean="0"/>
              <a:t>8/28/2021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B15695-001C-4937-A085-5140F0F89D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4D668-B18E-4559-AC8D-B10ACA6BD6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BA5ED2-FD7F-42B9-A69F-7328915FA4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604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Cascadia Code" panose="020B0609020000020004" pitchFamily="49" charset="0"/>
          <a:ea typeface="+mj-ea"/>
          <a:cs typeface="Cascadia Code" panose="020B0609020000020004" pitchFamily="49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Cascadia Code" panose="020B0609020000020004" pitchFamily="49" charset="0"/>
          <a:ea typeface="+mn-ea"/>
          <a:cs typeface="Cascadia Code" panose="020B0609020000020004" pitchFamily="49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Cascadia Code" panose="020B0609020000020004" pitchFamily="49" charset="0"/>
          <a:ea typeface="+mn-ea"/>
          <a:cs typeface="Cascadia Code" panose="020B0609020000020004" pitchFamily="49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Cascadia Code" panose="020B0609020000020004" pitchFamily="49" charset="0"/>
          <a:ea typeface="+mn-ea"/>
          <a:cs typeface="Cascadia Code" panose="020B0609020000020004" pitchFamily="49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Cascadia Code" panose="020B0609020000020004" pitchFamily="49" charset="0"/>
          <a:ea typeface="+mn-ea"/>
          <a:cs typeface="Cascadia Code" panose="020B0609020000020004" pitchFamily="49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Cascadia Code" panose="020B0609020000020004" pitchFamily="49" charset="0"/>
          <a:ea typeface="+mn-ea"/>
          <a:cs typeface="Cascadia Code" panose="020B0609020000020004" pitchFamily="49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slideLayout" Target="../slideLayouts/slideLayout2.xml"/><Relationship Id="rId1" Type="http://schemas.openxmlformats.org/officeDocument/2006/relationships/control" Target="../activeX/activeX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pik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1545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7C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2331781-99E3-4561-AFCF-89B490B9432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E0570-593B-49C2-942C-760E24EFB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174" y="3949049"/>
            <a:ext cx="11635652" cy="1200329"/>
          </a:xfrm>
        </p:spPr>
        <p:txBody>
          <a:bodyPr vert="horz" wrap="square" lIns="91440" tIns="45720" rIns="91440" bIns="45720" rtlCol="0" anchor="b">
            <a:spAutoFit/>
          </a:bodyPr>
          <a:lstStyle/>
          <a:p>
            <a:pPr algn="ctr"/>
            <a:r>
              <a:rPr lang="en-US" sz="4000"/>
              <a:t>Bạn lười tạo từng thẻ vì nó quá tốn thời gian?</a:t>
            </a:r>
            <a:endParaRPr lang="en-US" sz="4000" kern="1200">
              <a:solidFill>
                <a:srgbClr val="FFFFFF"/>
              </a:solidFill>
            </a:endParaRPr>
          </a:p>
        </p:txBody>
      </p:sp>
      <p:pic>
        <p:nvPicPr>
          <p:cNvPr id="5" name="Picture 4" descr="A picture containing plant, flower&#10;&#10;Description automatically generated">
            <a:extLst>
              <a:ext uri="{FF2B5EF4-FFF2-40B4-BE49-F238E27FC236}">
                <a16:creationId xmlns:a16="http://schemas.microsoft.com/office/drawing/2014/main" id="{625FA13F-9FAD-4A33-988A-551018D50E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3420" y="897583"/>
            <a:ext cx="2870155" cy="254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50712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etween">
            <a:extLst>
              <a:ext uri="{FF2B5EF4-FFF2-40B4-BE49-F238E27FC236}">
                <a16:creationId xmlns:a16="http://schemas.microsoft.com/office/drawing/2014/main" id="{FB5BE46F-C74F-4EA3-A4D3-20D73C8AFFED}"/>
              </a:ext>
            </a:extLst>
          </p:cNvPr>
          <p:cNvSpPr/>
          <p:nvPr/>
        </p:nvSpPr>
        <p:spPr>
          <a:xfrm>
            <a:off x="386780" y="914400"/>
            <a:ext cx="11430000" cy="50292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Bottom">
            <a:extLst>
              <a:ext uri="{FF2B5EF4-FFF2-40B4-BE49-F238E27FC236}">
                <a16:creationId xmlns:a16="http://schemas.microsoft.com/office/drawing/2014/main" id="{E075F5A8-CD29-418B-8437-4594AB1B5B13}"/>
              </a:ext>
            </a:extLst>
          </p:cNvPr>
          <p:cNvGrpSpPr/>
          <p:nvPr/>
        </p:nvGrpSpPr>
        <p:grpSpPr>
          <a:xfrm>
            <a:off x="386780" y="5943600"/>
            <a:ext cx="11430000" cy="685800"/>
            <a:chOff x="386780" y="5943600"/>
            <a:chExt cx="11430000" cy="685800"/>
          </a:xfrm>
        </p:grpSpPr>
        <p:sp>
          <p:nvSpPr>
            <p:cNvPr id="12" name="Bottom Fill">
              <a:extLst>
                <a:ext uri="{FF2B5EF4-FFF2-40B4-BE49-F238E27FC236}">
                  <a16:creationId xmlns:a16="http://schemas.microsoft.com/office/drawing/2014/main" id="{12AE03FF-B235-4C04-AC31-4E00560DB9AB}"/>
                </a:ext>
              </a:extLst>
            </p:cNvPr>
            <p:cNvSpPr/>
            <p:nvPr/>
          </p:nvSpPr>
          <p:spPr>
            <a:xfrm flipV="1">
              <a:off x="386780" y="5943600"/>
              <a:ext cx="11430000" cy="685800"/>
            </a:xfrm>
            <a:prstGeom prst="round2SameRect">
              <a:avLst>
                <a:gd name="adj1" fmla="val 33334"/>
                <a:gd name="adj2" fmla="val 0"/>
              </a:avLst>
            </a:prstGeom>
            <a:solidFill>
              <a:srgbClr val="E8F1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Show Answer">
              <a:extLst>
                <a:ext uri="{FF2B5EF4-FFF2-40B4-BE49-F238E27FC236}">
                  <a16:creationId xmlns:a16="http://schemas.microsoft.com/office/drawing/2014/main" id="{9833BAD9-FAED-468B-8159-A4F384842B5A}"/>
                </a:ext>
              </a:extLst>
            </p:cNvPr>
            <p:cNvSpPr txBox="1"/>
            <p:nvPr/>
          </p:nvSpPr>
          <p:spPr>
            <a:xfrm>
              <a:off x="4830028" y="6092905"/>
              <a:ext cx="2543504" cy="387191"/>
            </a:xfrm>
            <a:prstGeom prst="round2Same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Cascadia Code" panose="020B0609020000020004" pitchFamily="49" charset="0"/>
                  <a:cs typeface="Cascadia Code" panose="020B0609020000020004" pitchFamily="49" charset="0"/>
                </a:rPr>
                <a:t>Hiện đáp án</a:t>
              </a:r>
            </a:p>
          </p:txBody>
        </p:sp>
      </p:grpSp>
      <p:grpSp>
        <p:nvGrpSpPr>
          <p:cNvPr id="3" name="Top">
            <a:extLst>
              <a:ext uri="{FF2B5EF4-FFF2-40B4-BE49-F238E27FC236}">
                <a16:creationId xmlns:a16="http://schemas.microsoft.com/office/drawing/2014/main" id="{5F908D5A-DF5A-4F9F-84CE-937AFB00AAED}"/>
              </a:ext>
            </a:extLst>
          </p:cNvPr>
          <p:cNvGrpSpPr/>
          <p:nvPr/>
        </p:nvGrpSpPr>
        <p:grpSpPr>
          <a:xfrm>
            <a:off x="386780" y="228600"/>
            <a:ext cx="11430000" cy="685800"/>
            <a:chOff x="386780" y="228600"/>
            <a:chExt cx="11430000" cy="685800"/>
          </a:xfrm>
        </p:grpSpPr>
        <p:sp>
          <p:nvSpPr>
            <p:cNvPr id="2" name="Top Fill">
              <a:extLst>
                <a:ext uri="{FF2B5EF4-FFF2-40B4-BE49-F238E27FC236}">
                  <a16:creationId xmlns:a16="http://schemas.microsoft.com/office/drawing/2014/main" id="{018A639A-20A1-49C3-8D73-E03FBABFCC71}"/>
                </a:ext>
              </a:extLst>
            </p:cNvPr>
            <p:cNvSpPr/>
            <p:nvPr/>
          </p:nvSpPr>
          <p:spPr>
            <a:xfrm>
              <a:off x="386780" y="228600"/>
              <a:ext cx="11430000" cy="685800"/>
            </a:xfrm>
            <a:prstGeom prst="round2SameRect">
              <a:avLst>
                <a:gd name="adj1" fmla="val 33334"/>
                <a:gd name="adj2" fmla="val 0"/>
              </a:avLst>
            </a:prstGeom>
            <a:solidFill>
              <a:srgbClr val="E8F1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hẻ học tập">
              <a:extLst>
                <a:ext uri="{FF2B5EF4-FFF2-40B4-BE49-F238E27FC236}">
                  <a16:creationId xmlns:a16="http://schemas.microsoft.com/office/drawing/2014/main" id="{20FEFA13-0BE3-4DA4-9893-91FFAD7CA349}"/>
                </a:ext>
              </a:extLst>
            </p:cNvPr>
            <p:cNvSpPr txBox="1"/>
            <p:nvPr/>
          </p:nvSpPr>
          <p:spPr>
            <a:xfrm>
              <a:off x="4830028" y="386834"/>
              <a:ext cx="25435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Cascadia Code" panose="020B0609020000020004" pitchFamily="49" charset="0"/>
                  <a:cs typeface="Cascadia Code" panose="020B0609020000020004" pitchFamily="49" charset="0"/>
                </a:rPr>
                <a:t>Thẻ học tập</a:t>
              </a:r>
            </a:p>
          </p:txBody>
        </p:sp>
      </p:grpSp>
      <p:sp>
        <p:nvSpPr>
          <p:cNvPr id="8" name="Rule cao 0.75&quot;" hidden="1">
            <a:extLst>
              <a:ext uri="{FF2B5EF4-FFF2-40B4-BE49-F238E27FC236}">
                <a16:creationId xmlns:a16="http://schemas.microsoft.com/office/drawing/2014/main" id="{3B1B8615-2F79-495C-B17E-DCD2E5BDDDE2}"/>
              </a:ext>
            </a:extLst>
          </p:cNvPr>
          <p:cNvSpPr/>
          <p:nvPr/>
        </p:nvSpPr>
        <p:spPr>
          <a:xfrm>
            <a:off x="557048" y="5943600"/>
            <a:ext cx="11077904" cy="685800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ontrols>
      <mc:AlternateContent xmlns:mc="http://schemas.openxmlformats.org/markup-compatibility/2006">
        <mc:Choice xmlns:v="urn:schemas-microsoft-com:vml" Requires="v">
          <p:control name="TextBox1" r:id="rId1" imgW="2857680" imgH="1200240"/>
        </mc:Choice>
        <mc:Fallback>
          <p:control name="TextBox1" r:id="rId1" imgW="2857680" imgH="1200240">
            <p:pic>
              <p:nvPicPr>
                <p:cNvPr id="5" name="TextBox1">
                  <a:extLst>
                    <a:ext uri="{FF2B5EF4-FFF2-40B4-BE49-F238E27FC236}">
                      <a16:creationId xmlns:a16="http://schemas.microsoft.com/office/drawing/2014/main" id="{974C17C2-9A64-4CDF-B342-D9161DC7F22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393950" y="1798638"/>
                  <a:ext cx="2855913" cy="1201737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3550256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9178DD4-39D6-4411-B5F0-6C9558789848}"/>
              </a:ext>
            </a:extLst>
          </p:cNvPr>
          <p:cNvSpPr/>
          <p:nvPr/>
        </p:nvSpPr>
        <p:spPr>
          <a:xfrm>
            <a:off x="-1" y="0"/>
            <a:ext cx="9072881" cy="6857572"/>
          </a:xfrm>
          <a:prstGeom prst="rect">
            <a:avLst/>
          </a:prstGeom>
          <a:solidFill>
            <a:srgbClr val="E8F1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07F69C-BF5A-41F0-BB18-01CD0974AAEF}"/>
              </a:ext>
            </a:extLst>
          </p:cNvPr>
          <p:cNvSpPr/>
          <p:nvPr/>
        </p:nvSpPr>
        <p:spPr>
          <a:xfrm>
            <a:off x="9068535" y="0"/>
            <a:ext cx="312346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7B54E2C-2921-4E9D-A2DA-9E40F571FA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299" b="19"/>
          <a:stretch/>
        </p:blipFill>
        <p:spPr>
          <a:xfrm>
            <a:off x="880436" y="457200"/>
            <a:ext cx="10431128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82272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67CABA2-AF74-4BFB-BA38-350661864016}"/>
              </a:ext>
            </a:extLst>
          </p:cNvPr>
          <p:cNvSpPr/>
          <p:nvPr/>
        </p:nvSpPr>
        <p:spPr>
          <a:xfrm>
            <a:off x="-1" y="0"/>
            <a:ext cx="9072881" cy="6857572"/>
          </a:xfrm>
          <a:prstGeom prst="rect">
            <a:avLst/>
          </a:prstGeom>
          <a:solidFill>
            <a:srgbClr val="E8F1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7F52835-0082-4FA4-843C-CB0C31326A3A}"/>
              </a:ext>
            </a:extLst>
          </p:cNvPr>
          <p:cNvSpPr/>
          <p:nvPr/>
        </p:nvSpPr>
        <p:spPr>
          <a:xfrm>
            <a:off x="9068535" y="0"/>
            <a:ext cx="312346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B63CD45-A785-48D9-9A2D-80579FA942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566401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474665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F0D82-B5E2-421A-921B-DC9410C4B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Học Nào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EC59519A-0AD9-44B2-9BC6-9251903166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420" y="1825625"/>
            <a:ext cx="5837160" cy="4351338"/>
          </a:xfrm>
        </p:spPr>
      </p:pic>
    </p:spTree>
    <p:extLst>
      <p:ext uri="{BB962C8B-B14F-4D97-AF65-F5344CB8AC3E}">
        <p14:creationId xmlns:p14="http://schemas.microsoft.com/office/powerpoint/2010/main" val="641803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AA237-487B-4E2A-BAA8-6E11E69F1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Cách tạo thẻ trên ghi chú</a:t>
            </a:r>
          </a:p>
        </p:txBody>
      </p:sp>
      <p:pic>
        <p:nvPicPr>
          <p:cNvPr id="5" name="Content Placeholder 4" descr="Graphical user interface, text, application, Teams&#10;&#10;Description automatically generated">
            <a:extLst>
              <a:ext uri="{FF2B5EF4-FFF2-40B4-BE49-F238E27FC236}">
                <a16:creationId xmlns:a16="http://schemas.microsoft.com/office/drawing/2014/main" id="{FB92B28C-9702-447A-A447-6F76B24686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881" y="1825625"/>
            <a:ext cx="6954238" cy="4351338"/>
          </a:xfrm>
        </p:spPr>
      </p:pic>
    </p:spTree>
    <p:extLst>
      <p:ext uri="{BB962C8B-B14F-4D97-AF65-F5344CB8AC3E}">
        <p14:creationId xmlns:p14="http://schemas.microsoft.com/office/powerpoint/2010/main" val="57224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7C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2331781-99E3-4561-AFCF-89B490B9432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E0570-593B-49C2-942C-760E24EFB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174" y="4503047"/>
            <a:ext cx="11635652" cy="646331"/>
          </a:xfrm>
        </p:spPr>
        <p:txBody>
          <a:bodyPr vert="horz" wrap="square" lIns="91440" tIns="45720" rIns="91440" bIns="45720" rtlCol="0" anchor="b">
            <a:spAutoFit/>
          </a:bodyPr>
          <a:lstStyle/>
          <a:p>
            <a:pPr algn="ctr"/>
            <a:r>
              <a:rPr lang="en-US" sz="4000"/>
              <a:t>Bạn là chúa của Lười..??</a:t>
            </a:r>
            <a:endParaRPr lang="en-US" sz="4000" kern="1200">
              <a:solidFill>
                <a:srgbClr val="FFFFFF"/>
              </a:solidFill>
            </a:endParaRPr>
          </a:p>
        </p:txBody>
      </p:sp>
      <p:pic>
        <p:nvPicPr>
          <p:cNvPr id="5" name="Picture 4" descr="A picture containing plant, flower&#10;&#10;Description automatically generated">
            <a:extLst>
              <a:ext uri="{FF2B5EF4-FFF2-40B4-BE49-F238E27FC236}">
                <a16:creationId xmlns:a16="http://schemas.microsoft.com/office/drawing/2014/main" id="{625FA13F-9FAD-4A33-988A-551018D50E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3420" y="897583"/>
            <a:ext cx="2870155" cy="254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8257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5B0BC-9926-47B1-AB7A-6DF92E883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Cách tạo thẻ trên hình ảnh</a:t>
            </a:r>
          </a:p>
        </p:txBody>
      </p:sp>
      <p:pic>
        <p:nvPicPr>
          <p:cNvPr id="5" name="Content Placeholder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6F9F709F-DA6C-4D22-8F2B-E8E7698F01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5880" y="1825625"/>
            <a:ext cx="8900239" cy="4351338"/>
          </a:xfrm>
        </p:spPr>
      </p:pic>
    </p:spTree>
    <p:extLst>
      <p:ext uri="{BB962C8B-B14F-4D97-AF65-F5344CB8AC3E}">
        <p14:creationId xmlns:p14="http://schemas.microsoft.com/office/powerpoint/2010/main" val="2623324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C704B-F008-49FD-8C5B-4C54A9107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900007"/>
          </a:xfrm>
        </p:spPr>
        <p:txBody>
          <a:bodyPr>
            <a:spAutoFit/>
          </a:bodyPr>
          <a:lstStyle/>
          <a:p>
            <a:r>
              <a:rPr lang="en-US">
                <a:effectLst/>
              </a:rPr>
              <a:t>RemNote Media Kit</a:t>
            </a:r>
          </a:p>
          <a:p>
            <a:r>
              <a:rPr lang="en-US">
                <a:effectLst/>
              </a:rPr>
              <a:t>School vector created by </a:t>
            </a:r>
            <a:r>
              <a:rPr lang="en-US" b="1">
                <a:effectLst/>
              </a:rPr>
              <a:t>catalyststuff</a:t>
            </a:r>
            <a:r>
              <a:rPr lang="en-US">
                <a:effectLst/>
              </a:rPr>
              <a:t> - </a:t>
            </a:r>
            <a:r>
              <a:rPr lang="en-US">
                <a:effectLst/>
                <a:hlinkClick r:id="rId2"/>
              </a:rPr>
              <a:t>www.freepik.com</a:t>
            </a:r>
            <a:endParaRPr lang="en-US">
              <a:effectLst/>
            </a:endParaRPr>
          </a:p>
          <a:p>
            <a:r>
              <a:rPr lang="en-US"/>
              <a:t>MOON and SUN icon made by Freepik from Flaticon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EB247-A915-4082-B260-E6CBC1524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  <a:solidFill>
            <a:srgbClr val="3B7CC8"/>
          </a:solidFill>
        </p:spPr>
        <p:txBody>
          <a:bodyPr>
            <a:noAutofit/>
          </a:bodyPr>
          <a:lstStyle/>
          <a:p>
            <a:pPr algn="ctr"/>
            <a:r>
              <a:rPr lang="en-US"/>
              <a:t>Credits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EB92C5-09F7-4F32-AAC5-ED6E84E77D80}"/>
              </a:ext>
            </a:extLst>
          </p:cNvPr>
          <p:cNvSpPr txBox="1"/>
          <p:nvPr/>
        </p:nvSpPr>
        <p:spPr>
          <a:xfrm>
            <a:off x="38559" y="6130239"/>
            <a:ext cx="1211488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Thanks for Listen</a:t>
            </a:r>
          </a:p>
        </p:txBody>
      </p:sp>
    </p:spTree>
    <p:extLst>
      <p:ext uri="{BB962C8B-B14F-4D97-AF65-F5344CB8AC3E}">
        <p14:creationId xmlns:p14="http://schemas.microsoft.com/office/powerpoint/2010/main" val="666250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  <p:bldP spid="2" grpId="0" animBg="1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1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A22DE7E-03C6-46FF-A79D-FACE9D344A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6275" y="5284466"/>
            <a:ext cx="9679449" cy="654610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3B7CC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Tiện ích mở rộng cho NÃO</a:t>
            </a:r>
            <a:endParaRPr lang="en-US" sz="2000">
              <a:solidFill>
                <a:srgbClr val="3B7CC8"/>
              </a:solidFill>
            </a:endParaRPr>
          </a:p>
        </p:txBody>
      </p:sp>
      <p:pic>
        <p:nvPicPr>
          <p:cNvPr id="113" name="Picture 2">
            <a:extLst>
              <a:ext uri="{FF2B5EF4-FFF2-40B4-BE49-F238E27FC236}">
                <a16:creationId xmlns:a16="http://schemas.microsoft.com/office/drawing/2014/main" id="{B9C55EBA-0E01-4402-BA48-C40DEA6C8E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0006" y="1166586"/>
            <a:ext cx="11111988" cy="1916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9" name="Picture 178" descr="A picture containing plant, flower&#10;&#10;Description automatically generated">
            <a:extLst>
              <a:ext uri="{FF2B5EF4-FFF2-40B4-BE49-F238E27FC236}">
                <a16:creationId xmlns:a16="http://schemas.microsoft.com/office/drawing/2014/main" id="{35C8EBCB-3A40-4F65-859D-55B1571AF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9004" y="6075706"/>
            <a:ext cx="615010" cy="544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040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7C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2331781-99E3-4561-AFCF-89B490B9432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E0570-593B-49C2-942C-760E24EFB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174" y="4338341"/>
            <a:ext cx="11635652" cy="646331"/>
          </a:xfrm>
        </p:spPr>
        <p:txBody>
          <a:bodyPr vert="horz" wrap="square" lIns="91440" tIns="45720" rIns="91440" bIns="45720" rtlCol="0" anchor="b">
            <a:spAutoFit/>
          </a:bodyPr>
          <a:lstStyle/>
          <a:p>
            <a:pPr algn="ctr"/>
            <a:r>
              <a:rPr lang="en-US" sz="4000" kern="1200">
                <a:solidFill>
                  <a:srgbClr val="FFFFFF"/>
                </a:solidFill>
              </a:rPr>
              <a:t>Bạn luôn muốn ghi nhớ bài học lâu hơn?</a:t>
            </a:r>
          </a:p>
        </p:txBody>
      </p:sp>
      <p:pic>
        <p:nvPicPr>
          <p:cNvPr id="5" name="Picture 4" descr="A picture containing plant, flower&#10;&#10;Description automatically generated">
            <a:extLst>
              <a:ext uri="{FF2B5EF4-FFF2-40B4-BE49-F238E27FC236}">
                <a16:creationId xmlns:a16="http://schemas.microsoft.com/office/drawing/2014/main" id="{625FA13F-9FAD-4A33-988A-551018D50E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3420" y="897583"/>
            <a:ext cx="2870155" cy="254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9200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9B78D811-731F-4BAF-BD17-55269195A8EE}"/>
              </a:ext>
            </a:extLst>
          </p:cNvPr>
          <p:cNvSpPr/>
          <p:nvPr/>
        </p:nvSpPr>
        <p:spPr>
          <a:xfrm>
            <a:off x="191286" y="545910"/>
            <a:ext cx="5750432" cy="5750432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9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AB2C9B2-328D-4321-82BE-1A820633F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082" y="1301892"/>
            <a:ext cx="4534839" cy="4270963"/>
          </a:xfrm>
        </p:spPr>
        <p:txBody>
          <a:bodyPr anchor="ctr">
            <a:normAutofit/>
          </a:bodyPr>
          <a:lstStyle/>
          <a:p>
            <a:pPr algn="ctr"/>
            <a:r>
              <a:rPr lang="en-US" sz="5600">
                <a:solidFill>
                  <a:srgbClr val="3B7CC8"/>
                </a:solidFill>
              </a:rPr>
              <a:t>Spaced</a:t>
            </a:r>
            <a:br>
              <a:rPr lang="en-US" sz="5600">
                <a:solidFill>
                  <a:srgbClr val="3B7CC8"/>
                </a:solidFill>
              </a:rPr>
            </a:br>
            <a:r>
              <a:rPr lang="en-US" sz="5600">
                <a:solidFill>
                  <a:srgbClr val="3B7CC8"/>
                </a:solidFill>
              </a:rPr>
              <a:t>Repetition</a:t>
            </a: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19AFD40F-D3BF-4365-9DA3-1A9427AD29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3" t="6451" b="11525"/>
          <a:stretch/>
        </p:blipFill>
        <p:spPr bwMode="auto">
          <a:xfrm>
            <a:off x="6979919" y="2225040"/>
            <a:ext cx="4174715" cy="3083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8A52C6C-5D2B-4637-ACE5-C70F8E93BA1F}"/>
              </a:ext>
            </a:extLst>
          </p:cNvPr>
          <p:cNvSpPr/>
          <p:nvPr/>
        </p:nvSpPr>
        <p:spPr>
          <a:xfrm>
            <a:off x="7631170" y="970820"/>
            <a:ext cx="2910534" cy="345448"/>
          </a:xfrm>
          <a:prstGeom prst="rect">
            <a:avLst/>
          </a:prstGeom>
          <a:solidFill>
            <a:srgbClr val="3B7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>
                <a:latin typeface="Cascadia Code" panose="020B0609020000020004" pitchFamily="49" charset="0"/>
                <a:cs typeface="Cascadia Code" panose="020B0609020000020004" pitchFamily="49" charset="0"/>
              </a:rPr>
              <a:t>Đường cong lãng quên</a:t>
            </a:r>
            <a:endParaRPr lang="en-US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C678D8-8E3E-436E-88EB-117226FD5949}"/>
              </a:ext>
            </a:extLst>
          </p:cNvPr>
          <p:cNvSpPr txBox="1"/>
          <p:nvPr/>
        </p:nvSpPr>
        <p:spPr>
          <a:xfrm flipV="1">
            <a:off x="6493972" y="1813274"/>
            <a:ext cx="461665" cy="1530350"/>
          </a:xfrm>
          <a:prstGeom prst="rect">
            <a:avLst/>
          </a:prstGeom>
          <a:solidFill>
            <a:srgbClr val="3B7CC8"/>
          </a:solidFill>
          <a:ln>
            <a:noFill/>
          </a:ln>
        </p:spPr>
        <p:txBody>
          <a:bodyPr vert="eaVert"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Trí nhớ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E53DD6E6-87A7-4FD8-8DDA-D7B29D9850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6670586" y="1961368"/>
            <a:ext cx="594542" cy="267859"/>
          </a:xfrm>
          <a:prstGeom prst="bentConnector3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40D72B0-047B-42DB-824A-1A5ED785B1FE}"/>
              </a:ext>
            </a:extLst>
          </p:cNvPr>
          <p:cNvSpPr txBox="1"/>
          <p:nvPr/>
        </p:nvSpPr>
        <p:spPr>
          <a:xfrm>
            <a:off x="6361872" y="1374688"/>
            <a:ext cx="1104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Lần học đầu tiên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22270F-EAB8-4F18-B707-2C9353EFC501}"/>
              </a:ext>
            </a:extLst>
          </p:cNvPr>
          <p:cNvSpPr/>
          <p:nvPr/>
        </p:nvSpPr>
        <p:spPr>
          <a:xfrm>
            <a:off x="7489382" y="1316268"/>
            <a:ext cx="3547928" cy="927577"/>
          </a:xfrm>
          <a:prstGeom prst="rect">
            <a:avLst/>
          </a:prstGeom>
          <a:solidFill>
            <a:srgbClr val="3B7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Điểm ôn lại">
            <a:extLst>
              <a:ext uri="{FF2B5EF4-FFF2-40B4-BE49-F238E27FC236}">
                <a16:creationId xmlns:a16="http://schemas.microsoft.com/office/drawing/2014/main" id="{5FD1CAB4-94C2-4495-B1C8-981A8EB70B49}"/>
              </a:ext>
            </a:extLst>
          </p:cNvPr>
          <p:cNvGrpSpPr/>
          <p:nvPr/>
        </p:nvGrpSpPr>
        <p:grpSpPr>
          <a:xfrm>
            <a:off x="7694568" y="1891266"/>
            <a:ext cx="1631950" cy="476344"/>
            <a:chOff x="7542210" y="1117506"/>
            <a:chExt cx="1631950" cy="476344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4B8D639-EE63-4FD0-8326-8A8FC9174308}"/>
                </a:ext>
              </a:extLst>
            </p:cNvPr>
            <p:cNvCxnSpPr>
              <a:cxnSpLocks/>
            </p:cNvCxnSpPr>
            <p:nvPr/>
          </p:nvCxnSpPr>
          <p:spPr>
            <a:xfrm>
              <a:off x="7556500" y="1117506"/>
              <a:ext cx="0" cy="476344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75690C6F-27D3-4277-AC9B-8E18523E0FFD}"/>
                </a:ext>
              </a:extLst>
            </p:cNvPr>
            <p:cNvCxnSpPr>
              <a:cxnSpLocks/>
            </p:cNvCxnSpPr>
            <p:nvPr/>
          </p:nvCxnSpPr>
          <p:spPr>
            <a:xfrm>
              <a:off x="8275642" y="1117506"/>
              <a:ext cx="0" cy="476344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A38CFCBB-2C3A-4678-8CD0-5A04E44038D9}"/>
                </a:ext>
              </a:extLst>
            </p:cNvPr>
            <p:cNvCxnSpPr>
              <a:cxnSpLocks/>
            </p:cNvCxnSpPr>
            <p:nvPr/>
          </p:nvCxnSpPr>
          <p:spPr>
            <a:xfrm>
              <a:off x="8954631" y="1117506"/>
              <a:ext cx="0" cy="476344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298E1ED-FC89-41FB-9B24-41232D714F0B}"/>
                </a:ext>
              </a:extLst>
            </p:cNvPr>
            <p:cNvCxnSpPr>
              <a:cxnSpLocks/>
            </p:cNvCxnSpPr>
            <p:nvPr/>
          </p:nvCxnSpPr>
          <p:spPr>
            <a:xfrm>
              <a:off x="7542210" y="1117506"/>
              <a:ext cx="163195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 Điểm ôn lại">
            <a:extLst>
              <a:ext uri="{FF2B5EF4-FFF2-40B4-BE49-F238E27FC236}">
                <a16:creationId xmlns:a16="http://schemas.microsoft.com/office/drawing/2014/main" id="{E397C414-A95A-4DBA-8193-79F9FB24C8BD}"/>
              </a:ext>
            </a:extLst>
          </p:cNvPr>
          <p:cNvSpPr txBox="1"/>
          <p:nvPr/>
        </p:nvSpPr>
        <p:spPr>
          <a:xfrm>
            <a:off x="8514056" y="1626167"/>
            <a:ext cx="16916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Điểm ôn lại</a:t>
            </a:r>
          </a:p>
        </p:txBody>
      </p:sp>
      <p:sp>
        <p:nvSpPr>
          <p:cNvPr id="18" name="Che">
            <a:extLst>
              <a:ext uri="{FF2B5EF4-FFF2-40B4-BE49-F238E27FC236}">
                <a16:creationId xmlns:a16="http://schemas.microsoft.com/office/drawing/2014/main" id="{CF01E9A5-340E-44B2-9417-0F7669DE77E8}"/>
              </a:ext>
            </a:extLst>
          </p:cNvPr>
          <p:cNvSpPr txBox="1"/>
          <p:nvPr/>
        </p:nvSpPr>
        <p:spPr>
          <a:xfrm>
            <a:off x="8616062" y="5495666"/>
            <a:ext cx="2608445" cy="307777"/>
          </a:xfrm>
          <a:prstGeom prst="rect">
            <a:avLst/>
          </a:prstGeom>
          <a:solidFill>
            <a:srgbClr val="3B7CC8"/>
          </a:solidFill>
        </p:spPr>
        <p:txBody>
          <a:bodyPr wrap="square" rtlCol="0">
            <a:spAutoFit/>
          </a:bodyPr>
          <a:lstStyle/>
          <a:p>
            <a:pPr algn="r"/>
            <a:endParaRPr lang="en-US" sz="140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25" name="Text Ngay">
            <a:extLst>
              <a:ext uri="{FF2B5EF4-FFF2-40B4-BE49-F238E27FC236}">
                <a16:creationId xmlns:a16="http://schemas.microsoft.com/office/drawing/2014/main" id="{296D80BA-0C18-4FC0-B895-6E7DB655FC6A}"/>
              </a:ext>
            </a:extLst>
          </p:cNvPr>
          <p:cNvSpPr txBox="1"/>
          <p:nvPr/>
        </p:nvSpPr>
        <p:spPr>
          <a:xfrm>
            <a:off x="8556839" y="5518717"/>
            <a:ext cx="2608445" cy="307777"/>
          </a:xfrm>
          <a:prstGeom prst="rect">
            <a:avLst/>
          </a:prstGeom>
          <a:solidFill>
            <a:srgbClr val="3B7CC8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40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Ngày</a:t>
            </a:r>
          </a:p>
        </p:txBody>
      </p:sp>
      <p:sp>
        <p:nvSpPr>
          <p:cNvPr id="19" name="number 1">
            <a:extLst>
              <a:ext uri="{FF2B5EF4-FFF2-40B4-BE49-F238E27FC236}">
                <a16:creationId xmlns:a16="http://schemas.microsoft.com/office/drawing/2014/main" id="{4707E260-CEF1-4DC1-BB14-FF493F98C968}"/>
              </a:ext>
            </a:extLst>
          </p:cNvPr>
          <p:cNvSpPr txBox="1"/>
          <p:nvPr/>
        </p:nvSpPr>
        <p:spPr>
          <a:xfrm>
            <a:off x="7651709" y="5304545"/>
            <a:ext cx="120649" cy="307777"/>
          </a:xfrm>
          <a:prstGeom prst="rect">
            <a:avLst/>
          </a:prstGeom>
          <a:solidFill>
            <a:srgbClr val="3B7C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</a:p>
        </p:txBody>
      </p:sp>
      <p:sp>
        <p:nvSpPr>
          <p:cNvPr id="20" name="number 2">
            <a:extLst>
              <a:ext uri="{FF2B5EF4-FFF2-40B4-BE49-F238E27FC236}">
                <a16:creationId xmlns:a16="http://schemas.microsoft.com/office/drawing/2014/main" id="{6323579D-31D2-4238-8090-6990D3DF48EF}"/>
              </a:ext>
            </a:extLst>
          </p:cNvPr>
          <p:cNvSpPr txBox="1"/>
          <p:nvPr/>
        </p:nvSpPr>
        <p:spPr>
          <a:xfrm>
            <a:off x="8378148" y="5312229"/>
            <a:ext cx="120649" cy="307777"/>
          </a:xfrm>
          <a:prstGeom prst="rect">
            <a:avLst/>
          </a:prstGeom>
          <a:solidFill>
            <a:srgbClr val="3B7C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</a:p>
        </p:txBody>
      </p:sp>
      <p:sp>
        <p:nvSpPr>
          <p:cNvPr id="21" name="number 3">
            <a:extLst>
              <a:ext uri="{FF2B5EF4-FFF2-40B4-BE49-F238E27FC236}">
                <a16:creationId xmlns:a16="http://schemas.microsoft.com/office/drawing/2014/main" id="{63FCE35A-0A68-448E-BD13-F715435A1057}"/>
              </a:ext>
            </a:extLst>
          </p:cNvPr>
          <p:cNvSpPr txBox="1"/>
          <p:nvPr/>
        </p:nvSpPr>
        <p:spPr>
          <a:xfrm>
            <a:off x="9045290" y="5312229"/>
            <a:ext cx="120649" cy="307777"/>
          </a:xfrm>
          <a:prstGeom prst="rect">
            <a:avLst/>
          </a:prstGeom>
          <a:solidFill>
            <a:srgbClr val="3B7C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</a:p>
        </p:txBody>
      </p:sp>
      <p:sp>
        <p:nvSpPr>
          <p:cNvPr id="22" name="number 4">
            <a:extLst>
              <a:ext uri="{FF2B5EF4-FFF2-40B4-BE49-F238E27FC236}">
                <a16:creationId xmlns:a16="http://schemas.microsoft.com/office/drawing/2014/main" id="{70217D5A-D361-432C-B5EA-67309C1F3640}"/>
              </a:ext>
            </a:extLst>
          </p:cNvPr>
          <p:cNvSpPr txBox="1"/>
          <p:nvPr/>
        </p:nvSpPr>
        <p:spPr>
          <a:xfrm>
            <a:off x="9740413" y="5312229"/>
            <a:ext cx="120649" cy="307777"/>
          </a:xfrm>
          <a:prstGeom prst="rect">
            <a:avLst/>
          </a:prstGeom>
          <a:solidFill>
            <a:srgbClr val="3B7C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</a:p>
        </p:txBody>
      </p:sp>
      <p:sp>
        <p:nvSpPr>
          <p:cNvPr id="23" name="number 5">
            <a:extLst>
              <a:ext uri="{FF2B5EF4-FFF2-40B4-BE49-F238E27FC236}">
                <a16:creationId xmlns:a16="http://schemas.microsoft.com/office/drawing/2014/main" id="{A98A28D2-9F6E-440D-B45F-DC808215B842}"/>
              </a:ext>
            </a:extLst>
          </p:cNvPr>
          <p:cNvSpPr txBox="1"/>
          <p:nvPr/>
        </p:nvSpPr>
        <p:spPr>
          <a:xfrm>
            <a:off x="10407555" y="5304544"/>
            <a:ext cx="120649" cy="307777"/>
          </a:xfrm>
          <a:prstGeom prst="rect">
            <a:avLst/>
          </a:prstGeom>
          <a:solidFill>
            <a:srgbClr val="3B7C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5</a:t>
            </a:r>
          </a:p>
        </p:txBody>
      </p:sp>
      <p:sp>
        <p:nvSpPr>
          <p:cNvPr id="24" name="number 6">
            <a:extLst>
              <a:ext uri="{FF2B5EF4-FFF2-40B4-BE49-F238E27FC236}">
                <a16:creationId xmlns:a16="http://schemas.microsoft.com/office/drawing/2014/main" id="{F4A22123-B70D-4653-AEA1-8416CA15D8AD}"/>
              </a:ext>
            </a:extLst>
          </p:cNvPr>
          <p:cNvSpPr txBox="1"/>
          <p:nvPr/>
        </p:nvSpPr>
        <p:spPr>
          <a:xfrm>
            <a:off x="11042353" y="5304543"/>
            <a:ext cx="120649" cy="307777"/>
          </a:xfrm>
          <a:prstGeom prst="rect">
            <a:avLst/>
          </a:prstGeom>
          <a:solidFill>
            <a:srgbClr val="3B7CC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1031408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7" grpId="0" animBg="1"/>
      <p:bldP spid="8" grpId="0" animBg="1"/>
      <p:bldP spid="10" grpId="0"/>
      <p:bldP spid="17" grpId="0"/>
      <p:bldP spid="25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D45CB-D221-4AA7-9DF3-969D9636A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Thuật toán</a:t>
            </a:r>
            <a:br>
              <a:rPr lang="en-US"/>
            </a:br>
            <a:r>
              <a:rPr lang="en-US"/>
              <a:t>Kỹ thuật lặp lại ngắt quãng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F7B1E-FD9C-4A35-854D-EA41E1230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/>
              <a:t>Hệ thống Leitner</a:t>
            </a:r>
            <a:r>
              <a:rPr lang="en-US"/>
              <a:t>: 5 giai đoạn ôn lại chính và những khoảng ôn lại tùy ý  </a:t>
            </a:r>
          </a:p>
          <a:p>
            <a:r>
              <a:rPr lang="en-US"/>
              <a:t>Thuật toán của SuperMemo.com</a:t>
            </a:r>
          </a:p>
        </p:txBody>
      </p:sp>
    </p:spTree>
    <p:extLst>
      <p:ext uri="{BB962C8B-B14F-4D97-AF65-F5344CB8AC3E}">
        <p14:creationId xmlns:p14="http://schemas.microsoft.com/office/powerpoint/2010/main" val="17555456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4699C-C597-461B-9AD1-589BA174D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11788"/>
            <a:ext cx="10515600" cy="701731"/>
          </a:xfrm>
        </p:spPr>
        <p:txBody>
          <a:bodyPr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</a:t>
            </a:r>
            <a:r>
              <a:rPr lang="en-US" b="1" i="0">
                <a:solidFill>
                  <a:schemeClr val="bg1"/>
                </a:solidFill>
                <a:effectLst/>
                <a:latin typeface="Cascadia Code" panose="020B0609020000020004" pitchFamily="49" charset="0"/>
                <a:cs typeface="Cascadia Code" panose="020B0609020000020004" pitchFamily="49" charset="0"/>
              </a:rPr>
              <a:t>heo hệ thống Leitner</a:t>
            </a:r>
            <a:endParaRPr lang="en-US" b="1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A8ADF81-CA75-4BD7-9569-E2992748233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8389" y="1825625"/>
            <a:ext cx="801013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DE1B278-1447-4118-9E18-2D8FD3537E6D}"/>
              </a:ext>
            </a:extLst>
          </p:cNvPr>
          <p:cNvSpPr/>
          <p:nvPr/>
        </p:nvSpPr>
        <p:spPr>
          <a:xfrm>
            <a:off x="3899970" y="2390660"/>
            <a:ext cx="5508434" cy="514129"/>
          </a:xfrm>
          <a:prstGeom prst="rect">
            <a:avLst/>
          </a:prstGeom>
          <a:solidFill>
            <a:srgbClr val="3B7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latin typeface="Cascadia Code" panose="020B0609020000020004" pitchFamily="49" charset="0"/>
                <a:cs typeface="Cascadia Code" panose="020B0609020000020004" pitchFamily="49" charset="0"/>
              </a:rPr>
              <a:t>Những thẻ trả lời </a:t>
            </a:r>
            <a:r>
              <a:rPr lang="en-US" sz="2000" b="1">
                <a:latin typeface="Cascadia Code" panose="020B0609020000020004" pitchFamily="49" charset="0"/>
                <a:cs typeface="Cascadia Code" panose="020B0609020000020004" pitchFamily="49" charset="0"/>
              </a:rPr>
              <a:t>đúng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E160BB-6151-42EC-8AE8-4007AC007780}"/>
              </a:ext>
            </a:extLst>
          </p:cNvPr>
          <p:cNvSpPr/>
          <p:nvPr/>
        </p:nvSpPr>
        <p:spPr>
          <a:xfrm>
            <a:off x="3639237" y="5014759"/>
            <a:ext cx="5769167" cy="449607"/>
          </a:xfrm>
          <a:prstGeom prst="rect">
            <a:avLst/>
          </a:prstGeom>
          <a:solidFill>
            <a:srgbClr val="3B7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latin typeface="Cascadia Code" panose="020B0609020000020004" pitchFamily="49" charset="0"/>
                <a:cs typeface="Cascadia Code" panose="020B0609020000020004" pitchFamily="49" charset="0"/>
              </a:rPr>
              <a:t>Những thẻ trả lời </a:t>
            </a:r>
            <a:r>
              <a:rPr lang="en-US" sz="2000" b="1">
                <a:latin typeface="Cascadia Code" panose="020B0609020000020004" pitchFamily="49" charset="0"/>
                <a:cs typeface="Cascadia Code" panose="020B0609020000020004" pitchFamily="49" charset="0"/>
              </a:rPr>
              <a:t>sai</a:t>
            </a:r>
          </a:p>
        </p:txBody>
      </p:sp>
    </p:spTree>
    <p:extLst>
      <p:ext uri="{BB962C8B-B14F-4D97-AF65-F5344CB8AC3E}">
        <p14:creationId xmlns:p14="http://schemas.microsoft.com/office/powerpoint/2010/main" val="332382866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1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FB0938-84ED-4CF7-B997-7D228256C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Flashcards – Thẻ học tập</a:t>
            </a:r>
          </a:p>
        </p:txBody>
      </p:sp>
      <p:sp>
        <p:nvSpPr>
          <p:cNvPr id="4" name="sau">
            <a:extLst>
              <a:ext uri="{FF2B5EF4-FFF2-40B4-BE49-F238E27FC236}">
                <a16:creationId xmlns:a16="http://schemas.microsoft.com/office/drawing/2014/main" id="{C82A8D65-29AB-46E4-9F0E-258FEA5AE9C5}"/>
              </a:ext>
            </a:extLst>
          </p:cNvPr>
          <p:cNvSpPr>
            <a:spLocks noChangeAspect="1"/>
          </p:cNvSpPr>
          <p:nvPr/>
        </p:nvSpPr>
        <p:spPr>
          <a:xfrm>
            <a:off x="1437368" y="2400008"/>
            <a:ext cx="2743200" cy="3657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latin typeface="Cascadia Code" panose="020B0609020000020004" pitchFamily="49" charset="0"/>
                <a:cs typeface="Cascadia Code" panose="020B0609020000020004" pitchFamily="49" charset="0"/>
              </a:rPr>
              <a:t>SUN</a:t>
            </a:r>
          </a:p>
        </p:txBody>
      </p:sp>
      <p:grpSp>
        <p:nvGrpSpPr>
          <p:cNvPr id="5" name="Trước SUN">
            <a:extLst>
              <a:ext uri="{FF2B5EF4-FFF2-40B4-BE49-F238E27FC236}">
                <a16:creationId xmlns:a16="http://schemas.microsoft.com/office/drawing/2014/main" id="{6D8E8758-0FB6-44CC-830E-D4FBDCC2AD42}"/>
              </a:ext>
            </a:extLst>
          </p:cNvPr>
          <p:cNvGrpSpPr>
            <a:grpSpLocks noChangeAspect="1"/>
          </p:cNvGrpSpPr>
          <p:nvPr/>
        </p:nvGrpSpPr>
        <p:grpSpPr>
          <a:xfrm>
            <a:off x="1437368" y="2400008"/>
            <a:ext cx="2743200" cy="3657600"/>
            <a:chOff x="1449659" y="2466734"/>
            <a:chExt cx="1371600" cy="1828800"/>
          </a:xfrm>
        </p:grpSpPr>
        <p:sp>
          <p:nvSpPr>
            <p:cNvPr id="15" name="Trước">
              <a:extLst>
                <a:ext uri="{FF2B5EF4-FFF2-40B4-BE49-F238E27FC236}">
                  <a16:creationId xmlns:a16="http://schemas.microsoft.com/office/drawing/2014/main" id="{DFAA4D2F-D4E9-4F47-8D04-CEE261F06FDB}"/>
                </a:ext>
              </a:extLst>
            </p:cNvPr>
            <p:cNvSpPr/>
            <p:nvPr/>
          </p:nvSpPr>
          <p:spPr>
            <a:xfrm>
              <a:off x="1449659" y="2466734"/>
              <a:ext cx="1371600" cy="1828800"/>
            </a:xfrm>
            <a:prstGeom prst="round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1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26" name="SUN" descr="Sunny free icon">
              <a:extLst>
                <a:ext uri="{FF2B5EF4-FFF2-40B4-BE49-F238E27FC236}">
                  <a16:creationId xmlns:a16="http://schemas.microsoft.com/office/drawing/2014/main" id="{468D99AD-E4BD-422C-95BA-44A76A18B0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78259" y="2923934"/>
              <a:ext cx="914400" cy="914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sau">
            <a:extLst>
              <a:ext uri="{FF2B5EF4-FFF2-40B4-BE49-F238E27FC236}">
                <a16:creationId xmlns:a16="http://schemas.microsoft.com/office/drawing/2014/main" id="{2104BC60-B314-499F-8E6F-3C0D3BDF39D8}"/>
              </a:ext>
            </a:extLst>
          </p:cNvPr>
          <p:cNvSpPr>
            <a:spLocks noChangeAspect="1"/>
          </p:cNvSpPr>
          <p:nvPr/>
        </p:nvSpPr>
        <p:spPr>
          <a:xfrm>
            <a:off x="8146938" y="2400008"/>
            <a:ext cx="2743200" cy="3657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latin typeface="Cascadia Code" panose="020B0609020000020004" pitchFamily="49" charset="0"/>
                <a:cs typeface="Cascadia Code" panose="020B0609020000020004" pitchFamily="49" charset="0"/>
              </a:rPr>
              <a:t>MOON</a:t>
            </a:r>
          </a:p>
        </p:txBody>
      </p:sp>
      <p:grpSp>
        <p:nvGrpSpPr>
          <p:cNvPr id="7" name="Trước MOON">
            <a:extLst>
              <a:ext uri="{FF2B5EF4-FFF2-40B4-BE49-F238E27FC236}">
                <a16:creationId xmlns:a16="http://schemas.microsoft.com/office/drawing/2014/main" id="{EEE4E8D9-914B-4262-8F34-1A3BB58BA8FE}"/>
              </a:ext>
            </a:extLst>
          </p:cNvPr>
          <p:cNvGrpSpPr>
            <a:grpSpLocks noChangeAspect="1"/>
          </p:cNvGrpSpPr>
          <p:nvPr/>
        </p:nvGrpSpPr>
        <p:grpSpPr>
          <a:xfrm>
            <a:off x="8146938" y="2400008"/>
            <a:ext cx="2743200" cy="3657600"/>
            <a:chOff x="5411788" y="2688786"/>
            <a:chExt cx="1371600" cy="1828800"/>
          </a:xfrm>
        </p:grpSpPr>
        <p:sp>
          <p:nvSpPr>
            <p:cNvPr id="19" name="Trước">
              <a:extLst>
                <a:ext uri="{FF2B5EF4-FFF2-40B4-BE49-F238E27FC236}">
                  <a16:creationId xmlns:a16="http://schemas.microsoft.com/office/drawing/2014/main" id="{46C43537-00CE-4917-83A5-26F90B396282}"/>
                </a:ext>
              </a:extLst>
            </p:cNvPr>
            <p:cNvSpPr/>
            <p:nvPr/>
          </p:nvSpPr>
          <p:spPr>
            <a:xfrm>
              <a:off x="5411788" y="2688786"/>
              <a:ext cx="1371600" cy="1828800"/>
            </a:xfrm>
            <a:prstGeom prst="round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1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30" name="moon" descr="Half moon free icon">
              <a:extLst>
                <a:ext uri="{FF2B5EF4-FFF2-40B4-BE49-F238E27FC236}">
                  <a16:creationId xmlns:a16="http://schemas.microsoft.com/office/drawing/2014/main" id="{946CF6E5-8D39-4AF4-9563-2A43438D69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40388" y="3145986"/>
              <a:ext cx="914400" cy="914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sau">
            <a:extLst>
              <a:ext uri="{FF2B5EF4-FFF2-40B4-BE49-F238E27FC236}">
                <a16:creationId xmlns:a16="http://schemas.microsoft.com/office/drawing/2014/main" id="{39416E59-6E58-4276-B42F-49FF359F8B78}"/>
              </a:ext>
            </a:extLst>
          </p:cNvPr>
          <p:cNvSpPr>
            <a:spLocks noChangeAspect="1"/>
          </p:cNvSpPr>
          <p:nvPr/>
        </p:nvSpPr>
        <p:spPr>
          <a:xfrm>
            <a:off x="4799662" y="2383550"/>
            <a:ext cx="2743200" cy="3657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latin typeface="Cascadia Code" panose="020B0609020000020004" pitchFamily="49" charset="0"/>
                <a:cs typeface="Cascadia Code" panose="020B0609020000020004" pitchFamily="49" charset="0"/>
              </a:rPr>
              <a:t>Oriented-object Programming</a:t>
            </a:r>
            <a:br>
              <a:rPr lang="en-US" sz="2000">
                <a:latin typeface="Cascadia Code" panose="020B0609020000020004" pitchFamily="49" charset="0"/>
                <a:cs typeface="Cascadia Code" panose="020B0609020000020004" pitchFamily="49" charset="0"/>
              </a:rPr>
            </a:br>
            <a:r>
              <a:rPr lang="en-US" sz="2000">
                <a:latin typeface="Cascadia Code" panose="020B0609020000020004" pitchFamily="49" charset="0"/>
                <a:cs typeface="Cascadia Code" panose="020B0609020000020004" pitchFamily="49" charset="0"/>
              </a:rPr>
              <a:t>Lập trình Hướng đối tượng</a:t>
            </a:r>
          </a:p>
        </p:txBody>
      </p:sp>
      <p:sp>
        <p:nvSpPr>
          <p:cNvPr id="22" name="Trước">
            <a:extLst>
              <a:ext uri="{FF2B5EF4-FFF2-40B4-BE49-F238E27FC236}">
                <a16:creationId xmlns:a16="http://schemas.microsoft.com/office/drawing/2014/main" id="{19F5A0D5-2926-43E4-87EE-6C3CD927B8E7}"/>
              </a:ext>
            </a:extLst>
          </p:cNvPr>
          <p:cNvSpPr/>
          <p:nvPr/>
        </p:nvSpPr>
        <p:spPr>
          <a:xfrm>
            <a:off x="4799662" y="2383550"/>
            <a:ext cx="2743200" cy="36576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1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rgbClr val="3B7CC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OOP</a:t>
            </a:r>
          </a:p>
        </p:txBody>
      </p:sp>
    </p:spTree>
    <p:extLst>
      <p:ext uri="{BB962C8B-B14F-4D97-AF65-F5344CB8AC3E}">
        <p14:creationId xmlns:p14="http://schemas.microsoft.com/office/powerpoint/2010/main" val="21817258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6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6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6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6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5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6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6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45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</p:childTnLst>
        </p:cTn>
      </p:par>
    </p:tnLst>
    <p:bldLst>
      <p:bldP spid="4" grpId="0" animBg="1" autoUpdateAnimBg="0"/>
      <p:bldP spid="17" grpId="0" animBg="1" autoUpdateAnimBg="0"/>
      <p:bldP spid="20" grpId="0" animBg="1" autoUpdateAnimBg="0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7D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C8FA4E6-1E60-472E-B2D1-9F637B049FB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359" y="522750"/>
            <a:ext cx="10163060" cy="6097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1565459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1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A1473A6-3F22-483E-8A30-80B9D2B14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A1375E3-3E53-4D75-BAB7-E5929BFCB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34368" y="563918"/>
            <a:ext cx="4119932" cy="5978614"/>
            <a:chOff x="7513372" y="803186"/>
            <a:chExt cx="4163968" cy="5978614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0BBEEF67-3DDF-46CF-8CD5-EA5F0E4FB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9586" y="1070835"/>
              <a:ext cx="687754" cy="5710965"/>
            </a:xfrm>
            <a:custGeom>
              <a:avLst/>
              <a:gdLst>
                <a:gd name="T0" fmla="*/ 414 w 414"/>
                <a:gd name="T1" fmla="*/ 2447 h 2447"/>
                <a:gd name="T2" fmla="*/ 0 w 414"/>
                <a:gd name="T3" fmla="*/ 2247 h 2447"/>
                <a:gd name="T4" fmla="*/ 0 w 414"/>
                <a:gd name="T5" fmla="*/ 0 h 2447"/>
                <a:gd name="T6" fmla="*/ 414 w 414"/>
                <a:gd name="T7" fmla="*/ 200 h 2447"/>
                <a:gd name="T8" fmla="*/ 414 w 414"/>
                <a:gd name="T9" fmla="*/ 2447 h 2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2447">
                  <a:moveTo>
                    <a:pt x="414" y="2447"/>
                  </a:moveTo>
                  <a:lnTo>
                    <a:pt x="0" y="2247"/>
                  </a:lnTo>
                  <a:lnTo>
                    <a:pt x="0" y="0"/>
                  </a:lnTo>
                  <a:lnTo>
                    <a:pt x="414" y="200"/>
                  </a:lnTo>
                  <a:lnTo>
                    <a:pt x="414" y="244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8FAC1C95-F817-487C-B8B2-CF141FBB1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8949" y="803186"/>
              <a:ext cx="409371" cy="5521414"/>
            </a:xfrm>
            <a:custGeom>
              <a:avLst/>
              <a:gdLst>
                <a:gd name="T0" fmla="*/ 209 w 209"/>
                <a:gd name="T1" fmla="*/ 2246 h 2358"/>
                <a:gd name="T2" fmla="*/ 0 w 209"/>
                <a:gd name="T3" fmla="*/ 2358 h 2358"/>
                <a:gd name="T4" fmla="*/ 0 w 209"/>
                <a:gd name="T5" fmla="*/ 111 h 2358"/>
                <a:gd name="T6" fmla="*/ 209 w 209"/>
                <a:gd name="T7" fmla="*/ 0 h 2358"/>
                <a:gd name="T8" fmla="*/ 209 w 209"/>
                <a:gd name="T9" fmla="*/ 2246 h 2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358">
                  <a:moveTo>
                    <a:pt x="209" y="2246"/>
                  </a:moveTo>
                  <a:lnTo>
                    <a:pt x="0" y="2358"/>
                  </a:lnTo>
                  <a:lnTo>
                    <a:pt x="0" y="111"/>
                  </a:lnTo>
                  <a:lnTo>
                    <a:pt x="209" y="0"/>
                  </a:lnTo>
                  <a:lnTo>
                    <a:pt x="209" y="224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C2C5363A-D941-4AA1-8D38-D7E44A1E2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13372" y="804101"/>
              <a:ext cx="3880238" cy="52516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B5BEB15-2693-45CB-B1CC-7EDB1E7E1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796" y="945114"/>
            <a:ext cx="3229803" cy="701731"/>
          </a:xfrm>
        </p:spPr>
        <p:txBody>
          <a:bodyPr>
            <a:sp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Anki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B149360-A448-404F-B3C7-7901B41CE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796" y="2036063"/>
            <a:ext cx="3109469" cy="310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995A800-89BF-4FD3-8122-A05E44A585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587" y="463803"/>
            <a:ext cx="6382078" cy="572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85499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980</TotalTime>
  <Words>181</Words>
  <Application>Microsoft Office PowerPoint</Application>
  <PresentationFormat>Widescreen</PresentationFormat>
  <Paragraphs>40</Paragraphs>
  <Slides>18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  <vt:variant>
        <vt:lpstr>Custom Shows</vt:lpstr>
      </vt:variant>
      <vt:variant>
        <vt:i4>1</vt:i4>
      </vt:variant>
    </vt:vector>
  </HeadingPairs>
  <TitlesOfParts>
    <vt:vector size="23" baseType="lpstr">
      <vt:lpstr>Arial</vt:lpstr>
      <vt:lpstr>Calibri</vt:lpstr>
      <vt:lpstr>Cascadia Code</vt:lpstr>
      <vt:lpstr>Office Theme</vt:lpstr>
      <vt:lpstr>PowerPoint Presentation</vt:lpstr>
      <vt:lpstr>PowerPoint Presentation</vt:lpstr>
      <vt:lpstr>Bạn luôn muốn ghi nhớ bài học lâu hơn?</vt:lpstr>
      <vt:lpstr>Spaced Repetition</vt:lpstr>
      <vt:lpstr>Thuật toán Kỹ thuật lặp lại ngắt quãng</vt:lpstr>
      <vt:lpstr>Theo hệ thống Leitner</vt:lpstr>
      <vt:lpstr>Flashcards – Thẻ học tập</vt:lpstr>
      <vt:lpstr>PowerPoint Presentation</vt:lpstr>
      <vt:lpstr>Anki</vt:lpstr>
      <vt:lpstr>Bạn lười tạo từng thẻ vì nó quá tốn thời gian?</vt:lpstr>
      <vt:lpstr>PowerPoint Presentation</vt:lpstr>
      <vt:lpstr>PowerPoint Presentation</vt:lpstr>
      <vt:lpstr>PowerPoint Presentation</vt:lpstr>
      <vt:lpstr>Học Nào</vt:lpstr>
      <vt:lpstr>Cách tạo thẻ trên ghi chú</vt:lpstr>
      <vt:lpstr>Bạn là chúa của Lười..??</vt:lpstr>
      <vt:lpstr>Cách tạo thẻ trên hình ảnh</vt:lpstr>
      <vt:lpstr>Credits</vt:lpstr>
      <vt:lpstr>5 phút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Keios Starqua</dc:creator>
  <cp:lastModifiedBy>Tạ Quang,Khôi</cp:lastModifiedBy>
  <cp:revision>2</cp:revision>
  <dcterms:created xsi:type="dcterms:W3CDTF">2021-08-18T04:17:59Z</dcterms:created>
  <dcterms:modified xsi:type="dcterms:W3CDTF">2021-08-28T04:02:20Z</dcterms:modified>
</cp:coreProperties>
</file>

<file path=docProps/thumbnail.jpeg>
</file>